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1" r:id="rId5"/>
    <p:sldId id="323" r:id="rId6"/>
    <p:sldId id="331" r:id="rId7"/>
    <p:sldId id="333" r:id="rId8"/>
    <p:sldId id="353" r:id="rId9"/>
    <p:sldId id="328" r:id="rId10"/>
    <p:sldId id="366" r:id="rId11"/>
    <p:sldId id="329" r:id="rId12"/>
    <p:sldId id="352" r:id="rId13"/>
    <p:sldId id="32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15DD94-3CE4-92FC-311C-90295886F70B}" v="268" dt="2025-10-09T17:06:01.115"/>
    <p1510:client id="{17A655C7-9D42-D9ED-6DE1-F5E8B50AEBB4}" v="486" dt="2025-10-09T18:00:16.833"/>
    <p1510:client id="{423FAD3E-49C7-584B-377F-A650A5A72983}" v="113" dt="2025-10-09T18:20:27.850"/>
    <p1510:client id="{475AD1D5-5D3D-7FA9-6455-770CFE0E8A6B}" v="2" dt="2025-10-09T16:27:12.861"/>
    <p1510:client id="{6A07D2D5-BFE0-09EB-B169-61DEFF0CB505}" v="358" dt="2025-10-09T17:22:49.309"/>
    <p1510:client id="{6D68083E-A513-EFCC-3898-062A90341DD4}" v="3" dt="2025-10-09T13:41:40.880"/>
    <p1510:client id="{BAA85695-AB31-D66F-E63B-B6E1865EC072}" v="119" dt="2025-10-09T18:19:06.091"/>
    <p1510:client id="{CD447C64-DEA5-F62F-856D-F2DDA382C341}" v="274" dt="2025-10-09T19:26:07.151"/>
    <p1510:client id="{E772BC8F-83B3-49D2-BA94-7A54DB507814}" v="162" dt="2025-10-10T01:14:07.920"/>
  </p1510:revLst>
</p1510:revInfo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7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802E2C-B7D8-04C8-C240-1A3E4E91E1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171AFC-D318-FD5E-08E7-6BAF47EACD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CA9B3-7F4F-4A4D-9632-82479A1CD351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1FBEE-E86F-B722-5F1D-3ACBA8E486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672E68-1D54-CEDB-2E8C-3CA510A90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5CF68-C9C2-4072-AAE6-9B71EFC0E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2842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10/10/2025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30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028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5.wdp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7.wdp"/><Relationship Id="rId4" Type="http://schemas.openxmlformats.org/officeDocument/2006/relationships/image" Target="../media/image1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E0F137D-A107-4C30-1807-F4F7054E2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3352"/>
          <a:stretch/>
        </p:blipFill>
        <p:spPr>
          <a:xfrm>
            <a:off x="6634824" y="4335877"/>
            <a:ext cx="3617025" cy="2522123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E9B0889-CF84-D54E-684F-B32B7C32F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2950" t="24936"/>
          <a:stretch/>
        </p:blipFill>
        <p:spPr>
          <a:xfrm>
            <a:off x="0" y="0"/>
            <a:ext cx="6136802" cy="53125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54954" y="295729"/>
            <a:ext cx="9219857" cy="5212442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72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6AF80AB-FACE-F1B9-4849-8D42D0E99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B1614F1-AC58-23AB-10D3-AD1A2DB4E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BB60D03-E48F-E1A2-990A-3597EB2D6B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008C049B-BC0B-4B08-98F2-2F28A95589EF}" type="datetime1">
              <a:rPr lang="en-US" smtClean="0"/>
              <a:t>10/10/2025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7B6D69E5-7A08-BC78-BCE3-11E38F6150D4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646113" y="2035175"/>
            <a:ext cx="10237787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87F92C-6129-374B-AC33-0BF37E93C1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F384D68-6CA3-DF1A-6774-1B19B01C18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A62BBD8-00B0-44DA-B91E-B280499F38AF}" type="datetime1">
              <a:rPr lang="en-US" smtClean="0"/>
              <a:t>10/10/2025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75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E49D32-7E02-6995-B5F5-934D0B438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7100963" y="4592380"/>
            <a:ext cx="1794306" cy="1590706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4D218B9-452E-86CD-0D08-9F67028FE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978075" cy="200988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ACA99D-5B58-73F1-094E-AB921A7F6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8329409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6742629" cy="4675705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5E12CB0-2C35-CEF5-3F43-62E8FFE9FE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36103" y="305457"/>
            <a:ext cx="2847975" cy="6236208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0F4EEFE-BF6E-3C7A-54B6-7728A6E51F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15A696F-4F73-1678-9973-0EA3B62D88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69CF978F-742F-4396-8C45-8D7AF4520570}" type="datetime1">
              <a:rPr lang="en-US" smtClean="0"/>
              <a:t>10/10/2025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24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4B29688-DF70-05FA-D6B7-761E114D045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6110" y="2149929"/>
            <a:ext cx="6199724" cy="4028622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2001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573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1145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6594AC0E-FD4A-515B-8B99-4BDDECAD7DCA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211786" y="2149929"/>
            <a:ext cx="3659414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36F2C45-AA33-6953-F362-70B8E58B9F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F346C-9289-DAC3-4D24-EDB5A64E4DBA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E0B7E05-FC20-44A1-B3B6-E1F90DDD67D7}" type="datetime1">
              <a:rPr lang="en-US" smtClean="0"/>
              <a:t>10/10/2025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073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31BC32-6525-5D4C-65FB-434B14F17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62000"/>
            <a:ext cx="4410126" cy="53848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C6DDF47B-4AEC-7B71-4811-29DA888502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73042" y="3991221"/>
            <a:ext cx="2156632" cy="21971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19688A-41C9-E2A9-D0EB-D213ACE23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gradFill>
              <a:gsLst>
                <a:gs pos="0">
                  <a:schemeClr val="accent5"/>
                </a:gs>
                <a:gs pos="100000">
                  <a:schemeClr val="accent5">
                    <a:lumMod val="5000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9B9DA595-C83D-742C-5258-EA4215FD46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83731" y="876301"/>
            <a:ext cx="4949368" cy="337185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44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9F9E9671-EF9A-744A-ACDF-3AA17A32AE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83732" y="4095751"/>
            <a:ext cx="4949366" cy="1993900"/>
          </a:xfrm>
        </p:spPr>
        <p:txBody>
          <a:bodyPr lIns="0" anchor="ctr"/>
          <a:lstStyle>
            <a:lvl1pPr marL="0" indent="0" algn="l">
              <a:lnSpc>
                <a:spcPct val="150000"/>
              </a:lnSpc>
              <a:buNone/>
              <a:defRPr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A25345A-4332-7458-BF6E-B3EC1D4FC0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F39E534-D5FC-2E3E-1997-F7B8482B8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8965431-1331-1690-65D0-1537F7DDF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D09747B-A127-40CC-8C3A-7A7B8E925519}" type="datetime1">
              <a:rPr lang="en-US" smtClean="0"/>
              <a:t>10/10/2025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512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8AB64F2-0CD7-2BAB-A3C7-CCDEFB78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F8FA905-8C94-EAB7-38E5-5EC276ACB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B6289E3-65FA-EFC4-103C-783A6842AE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6F46445-B370-4073-A9E0-F381B9FBBD87}" type="datetime1">
              <a:rPr lang="en-US" smtClean="0"/>
              <a:t>10/10/2025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05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0327" y="1063416"/>
            <a:ext cx="5393901" cy="1717884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80328" y="3048000"/>
            <a:ext cx="5415672" cy="2681600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sz="200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DD6F9074-1B4E-5E8C-9535-C9F3DBCB0E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688" y="1063415"/>
            <a:ext cx="3932462" cy="4666185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E6962B4-C5C1-2C06-CDBB-3A833613E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D0720ED-19EE-CA87-F4E1-BEB718D2D9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AABE175-2F64-B079-5725-D1B3F6E71D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8DF0A98-853B-482C-B32A-A0B2FBEDB08A}" type="datetime1">
              <a:rPr lang="en-US" smtClean="0"/>
              <a:t>10/10/2025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2B6A54-B30C-D556-D0DE-A74838C4B2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15070"/>
            <a:ext cx="9888569" cy="57429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898072"/>
            <a:ext cx="8825657" cy="4174584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487BC-BC8A-54BD-C419-2D05ED6AA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76BF7-B63F-0888-5F54-CD72867FB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6E76206-B91F-4CF6-9C9E-5D7AE9457F28}" type="datetime1">
              <a:rPr lang="en-US" smtClean="0"/>
              <a:t>10/10/2025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1D9EB9-82A1-C618-9290-18D7FE005A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3210" y="0"/>
            <a:ext cx="106855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255" y="854528"/>
            <a:ext cx="9309359" cy="1653180"/>
          </a:xfrm>
          <a:prstGeom prst="rect">
            <a:avLst/>
          </a:prstGeom>
        </p:spPr>
        <p:txBody>
          <a:bodyPr anchor="b"/>
          <a:lstStyle>
            <a:lvl1pPr algn="l"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48E7A19-538F-105E-346C-E5F13C4F28D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1513" y="2754313"/>
            <a:ext cx="8281987" cy="3704853"/>
          </a:xfrm>
        </p:spPr>
        <p:txBody>
          <a:bodyPr/>
          <a:lstStyle>
            <a:lvl1pPr marL="0" indent="0">
              <a:buClr>
                <a:schemeClr val="accent5"/>
              </a:buClr>
              <a:buFont typeface="Arial" panose="020B0604020202020204" pitchFamily="34" charset="0"/>
              <a:buNone/>
              <a:defRPr sz="1800">
                <a:latin typeface="+mn-lt"/>
              </a:defRPr>
            </a:lvl1pPr>
            <a:lvl2pPr marL="7429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 marL="12001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400">
                <a:latin typeface="+mn-lt"/>
              </a:defRPr>
            </a:lvl3pPr>
            <a:lvl4pPr marL="15430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4pPr>
            <a:lvl5pPr marL="20002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45F7BDA-B43D-4F75-1B2C-695379E05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25B1EB8-4F24-00EB-0B8F-08411FD49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C9AE200-BA9A-95A3-1949-71A16F89FC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EB87CC03-CB18-48B5-8067-881A2EE1B36F}" type="datetime1">
              <a:rPr lang="en-US" smtClean="0"/>
              <a:t>10/10/2025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466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6">
            <a:extLst>
              <a:ext uri="{FF2B5EF4-FFF2-40B4-BE49-F238E27FC236}">
                <a16:creationId xmlns:a16="http://schemas.microsoft.com/office/drawing/2014/main" id="{D364E0E9-423E-A1E7-E8AF-3641993CD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67256" y="847398"/>
            <a:ext cx="2578130" cy="25908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FAC4E4-FABB-B671-BAE1-2B39A205F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76700" cy="3244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4D362D-3D74-9753-19E0-60569A7EA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61614" y="5267294"/>
            <a:ext cx="1794306" cy="15907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8825657" cy="4009239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6D8D262-64DE-D942-D418-1876799423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70F63B5-8303-CB73-3AF8-1FED6C8CB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D03B46-D230-4B37-BD92-6E2DBC47B36E}" type="datetime1">
              <a:rPr lang="en-US" smtClean="0"/>
              <a:t>10/10/2025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71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256937"/>
            <a:ext cx="10225090" cy="1612934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46111" y="4370613"/>
            <a:ext cx="10225089" cy="2185829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226CAB0-904D-44A6-8A42-971A697FA4F2}" type="datetime1">
              <a:rPr lang="en-US" smtClean="0"/>
              <a:t>10/10/2025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040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4922" y="1063415"/>
            <a:ext cx="5897391" cy="197161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56572C7-BE6B-5F13-DC52-EDC4CE8F41D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44525" y="3035029"/>
            <a:ext cx="5897563" cy="2759345"/>
          </a:xfrm>
        </p:spPr>
        <p:txBody>
          <a:bodyPr anchor="b"/>
          <a:lstStyle>
            <a:lvl1pPr marL="283464" indent="-283464"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600">
                <a:latin typeface="+mn-lt"/>
              </a:defRPr>
            </a:lvl2pPr>
            <a:lvl3pPr>
              <a:buClr>
                <a:schemeClr val="accent5"/>
              </a:buClr>
              <a:defRPr sz="1400">
                <a:latin typeface="+mn-lt"/>
              </a:defRPr>
            </a:lvl3pPr>
            <a:lvl4pPr>
              <a:buClr>
                <a:schemeClr val="accent5"/>
              </a:buClr>
              <a:defRPr sz="1200">
                <a:latin typeface="+mn-lt"/>
              </a:defRPr>
            </a:lvl4pPr>
            <a:lvl5pPr>
              <a:buClr>
                <a:schemeClr val="accent5"/>
              </a:buClr>
              <a:defRPr sz="1200">
                <a:latin typeface="+mn-lt"/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34F55F0-22D4-40B0-49A9-AB4AF26B658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32625" y="1063625"/>
            <a:ext cx="3824288" cy="4730750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8699564-CACA-76F2-01D1-D84D99A683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18FAB-ACF2-EAE6-83C7-5D92BAE57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697C765-F4EE-7492-92E7-E22B8E9CCA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131D29BA-018B-4A78-950B-75527D399E98}" type="datetime1">
              <a:rPr lang="en-US" smtClean="0"/>
              <a:t>10/10/2025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149928"/>
            <a:ext cx="4926096" cy="4028585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945103" y="2149892"/>
            <a:ext cx="4926097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9DEC7E7-8658-4432-9E89-1548FF41691A}" type="datetime1">
              <a:rPr lang="en-US" smtClean="0"/>
              <a:t>10/10/2025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511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6F53C0-C8E9-17B4-1C4C-1AD5D52877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112" y="2035175"/>
            <a:ext cx="3120346" cy="4213225"/>
          </a:xfrm>
        </p:spPr>
        <p:txBody>
          <a:bodyPr/>
          <a:lstStyle>
            <a:lvl1pPr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800">
                <a:latin typeface="+mn-lt"/>
              </a:defRPr>
            </a:lvl2pPr>
            <a:lvl3pPr>
              <a:buClr>
                <a:schemeClr val="accent5"/>
              </a:buClr>
              <a:defRPr sz="1800">
                <a:latin typeface="+mn-lt"/>
              </a:defRPr>
            </a:lvl3pPr>
            <a:lvl4pPr>
              <a:buClr>
                <a:schemeClr val="accent5"/>
              </a:buClr>
              <a:defRPr sz="1800">
                <a:latin typeface="+mn-lt"/>
              </a:defRPr>
            </a:lvl4pPr>
            <a:lvl5pPr>
              <a:buClr>
                <a:schemeClr val="accent5"/>
              </a:buCl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8203FD85-4B08-E583-F5AA-2C363470F493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3967163" y="2035175"/>
            <a:ext cx="6926262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305BA-BC81-56ED-E20B-2D5D41E695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9852A62-9FCC-F35D-576B-3A9CF7D90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A407B6D-4EF2-46B1-90CE-F72E9577ACD9}" type="datetime1">
              <a:rPr lang="en-US" smtClean="0"/>
              <a:t>10/10/2025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653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84FD26-B27E-89C1-EC74-7F337279C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F38330-42A6-CBDC-49D5-6651820A4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D80194AA-3CF1-8747-1BCF-A8D4F49AF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32CF485-28BA-4659-B624-AA1C49B2E30F}" type="datetime1">
              <a:rPr lang="en-US" smtClean="0"/>
              <a:t>10/10/2025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1" r:id="rId3"/>
    <p:sldLayoutId id="2147483680" r:id="rId4"/>
    <p:sldLayoutId id="2147483679" r:id="rId5"/>
    <p:sldLayoutId id="2147483677" r:id="rId6"/>
    <p:sldLayoutId id="2147483668" r:id="rId7"/>
    <p:sldLayoutId id="2147483686" r:id="rId8"/>
    <p:sldLayoutId id="2147483678" r:id="rId9"/>
    <p:sldLayoutId id="2147483671" r:id="rId10"/>
    <p:sldLayoutId id="2147483681" r:id="rId11"/>
    <p:sldLayoutId id="2147483682" r:id="rId12"/>
    <p:sldLayoutId id="2147483674" r:id="rId13"/>
    <p:sldLayoutId id="2147483684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20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193C04B-6761-04E9-9F25-E406E4FD7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95729"/>
            <a:ext cx="9219857" cy="3630319"/>
          </a:xfrm>
        </p:spPr>
        <p:txBody>
          <a:bodyPr/>
          <a:lstStyle/>
          <a:p>
            <a:r>
              <a:rPr lang="en-IN"/>
              <a:t>Smart Mail Cluster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049183-CA69-9D21-B743-6E5B597576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DABF83-22B3-8C8E-B99C-3B7B0274F37B}"/>
              </a:ext>
            </a:extLst>
          </p:cNvPr>
          <p:cNvSpPr txBox="1"/>
          <p:nvPr/>
        </p:nvSpPr>
        <p:spPr>
          <a:xfrm>
            <a:off x="1308683" y="3263317"/>
            <a:ext cx="5612234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GROUP 3:</a:t>
            </a:r>
          </a:p>
          <a:p>
            <a:r>
              <a:rPr lang="en-IN" b="1">
                <a:solidFill>
                  <a:schemeClr val="bg1"/>
                </a:solidFill>
              </a:rPr>
              <a:t>Team Members</a:t>
            </a:r>
            <a:endParaRPr lang="en-US" b="1">
              <a:solidFill>
                <a:schemeClr val="bg1"/>
              </a:solidFill>
            </a:endParaRPr>
          </a:p>
          <a:p>
            <a:r>
              <a:rPr lang="en-IN" b="1">
                <a:solidFill>
                  <a:schemeClr val="bg1"/>
                </a:solidFill>
              </a:rPr>
              <a:t>1.) </a:t>
            </a:r>
            <a:r>
              <a:rPr lang="en-IN" b="1" err="1">
                <a:solidFill>
                  <a:schemeClr val="bg1"/>
                </a:solidFill>
              </a:rPr>
              <a:t>Jivites</a:t>
            </a:r>
            <a:r>
              <a:rPr lang="en-IN" b="1">
                <a:solidFill>
                  <a:schemeClr val="bg1"/>
                </a:solidFill>
              </a:rPr>
              <a:t> Damodar  - CB.SC.U4AIE24020 </a:t>
            </a:r>
          </a:p>
          <a:p>
            <a:r>
              <a:rPr lang="en-IN" b="1">
                <a:solidFill>
                  <a:schemeClr val="bg1"/>
                </a:solidFill>
              </a:rPr>
              <a:t>2.) </a:t>
            </a:r>
            <a:r>
              <a:rPr lang="en-IN" b="1" err="1">
                <a:solidFill>
                  <a:schemeClr val="bg1"/>
                </a:solidFill>
              </a:rPr>
              <a:t>Kiruthikpranav</a:t>
            </a:r>
            <a:r>
              <a:rPr lang="en-IN" b="1">
                <a:solidFill>
                  <a:schemeClr val="bg1"/>
                </a:solidFill>
              </a:rPr>
              <a:t>     - CB.SC.U4AIE24023 </a:t>
            </a:r>
          </a:p>
          <a:p>
            <a:r>
              <a:rPr lang="en-IN" b="1">
                <a:solidFill>
                  <a:schemeClr val="bg1"/>
                </a:solidFill>
              </a:rPr>
              <a:t>3.) Usman Shareef    - CB.SC.U4AIE24024 </a:t>
            </a:r>
          </a:p>
          <a:p>
            <a:r>
              <a:rPr lang="en-IN" b="1">
                <a:solidFill>
                  <a:schemeClr val="bg1"/>
                </a:solidFill>
              </a:rPr>
              <a:t>4.) Ramkumar K R     - CB.SC.U4AIE24042 </a:t>
            </a:r>
          </a:p>
          <a:p>
            <a:r>
              <a:rPr lang="en-IN" b="1">
                <a:solidFill>
                  <a:schemeClr val="bg1"/>
                </a:solidFill>
              </a:rPr>
              <a:t>5.) Sukanthan            - CB.SC.U4AIE24056</a:t>
            </a:r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7027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E849-5413-D92F-C833-78A4AE336E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9935" y="377504"/>
            <a:ext cx="10520750" cy="628668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u="sng"/>
              <a:t>ADVANTAGES</a:t>
            </a:r>
          </a:p>
          <a:p>
            <a:r>
              <a:rPr lang="en-US" sz="1600" b="1"/>
              <a:t>Efficient Threading:</a:t>
            </a:r>
            <a:r>
              <a:rPr lang="en-US" sz="1600"/>
              <a:t> Directed graphs + BFS allow viewing full email threads in proper order.</a:t>
            </a:r>
          </a:p>
          <a:p>
            <a:r>
              <a:rPr lang="en-US" sz="1600" b="1"/>
              <a:t>Topic-Based Clustering:</a:t>
            </a:r>
            <a:r>
              <a:rPr lang="en-US" sz="1600"/>
              <a:t> Trie + Disjoint Set group emails by similar keywords quickly.</a:t>
            </a:r>
          </a:p>
          <a:p>
            <a:r>
              <a:rPr lang="en-US" sz="1600" b="1"/>
              <a:t>Fast Lookup:</a:t>
            </a:r>
            <a:r>
              <a:rPr lang="en-US" sz="1600"/>
              <a:t> HashMap (</a:t>
            </a:r>
            <a:r>
              <a:rPr lang="en-US" sz="1600" err="1"/>
              <a:t>EmailStore</a:t>
            </a:r>
            <a:r>
              <a:rPr lang="en-US" sz="1600"/>
              <a:t>) enables instant retrieval of emails by ID.</a:t>
            </a:r>
          </a:p>
          <a:p>
            <a:r>
              <a:rPr lang="en-US" sz="1600" b="1"/>
              <a:t>Interaction Awareness:</a:t>
            </a:r>
            <a:r>
              <a:rPr lang="en-US" sz="1600"/>
              <a:t> Weighted edges in user graph capture email frequency between users.</a:t>
            </a:r>
          </a:p>
          <a:p>
            <a:r>
              <a:rPr lang="en-US" sz="1600" b="1"/>
              <a:t>Scalable Clustering:</a:t>
            </a:r>
            <a:r>
              <a:rPr lang="en-US" sz="1600"/>
              <a:t> Union-Find handles dynamic merging of emails into clusters efficiently.</a:t>
            </a:r>
          </a:p>
          <a:p>
            <a:r>
              <a:rPr lang="en-US" sz="2400" b="1" u="sng"/>
              <a:t>DISADVANTAGES</a:t>
            </a:r>
          </a:p>
          <a:p>
            <a:r>
              <a:rPr lang="en-US" sz="1600"/>
              <a:t>High </a:t>
            </a:r>
            <a:r>
              <a:rPr lang="en-US" sz="1600" b="1"/>
              <a:t>memory usage</a:t>
            </a:r>
            <a:r>
              <a:rPr lang="en-US" sz="1600"/>
              <a:t> for large email datasets (Trie).</a:t>
            </a:r>
          </a:p>
          <a:p>
            <a:r>
              <a:rPr lang="en-US" sz="1600"/>
              <a:t>Worst-case operations can be </a:t>
            </a:r>
            <a:r>
              <a:rPr lang="en-US" sz="1600" b="1"/>
              <a:t>slower</a:t>
            </a:r>
            <a:r>
              <a:rPr lang="en-US" sz="1600"/>
              <a:t> for dense graphs or sparse Tries.</a:t>
            </a:r>
          </a:p>
          <a:p>
            <a:r>
              <a:rPr lang="en-US" sz="1600"/>
              <a:t>BFS traversal requires </a:t>
            </a:r>
            <a:r>
              <a:rPr lang="en-US" sz="1600" b="1"/>
              <a:t>extra memory</a:t>
            </a:r>
            <a:r>
              <a:rPr lang="en-US" sz="1600"/>
              <a:t> for queue and visited set in very large threads</a:t>
            </a:r>
          </a:p>
          <a:p>
            <a:r>
              <a:rPr lang="en-US" sz="1600"/>
              <a:t>Trie may be </a:t>
            </a:r>
            <a:r>
              <a:rPr lang="en-US" sz="1600" b="1"/>
              <a:t>inefficient</a:t>
            </a:r>
            <a:r>
              <a:rPr lang="en-US" sz="1600"/>
              <a:t> if emails contain many unique words.</a:t>
            </a:r>
          </a:p>
          <a:p>
            <a:endParaRPr lang="en-US" sz="1600" b="1" u="sng"/>
          </a:p>
          <a:p>
            <a:endParaRPr lang="en-US" sz="1600" b="1" u="sn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6FD78D-A6DA-9C9A-A13E-5BFABC089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778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9B4EF-D195-93EE-05D6-E46EF083F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32" y="41787"/>
            <a:ext cx="7076069" cy="926690"/>
          </a:xfrm>
        </p:spPr>
        <p:txBody>
          <a:bodyPr/>
          <a:lstStyle/>
          <a:p>
            <a:r>
              <a:rPr lang="en-IN"/>
              <a:t>Application Domain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3A287-8940-59E1-4ADC-BF751CA13DC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15299" y="1565627"/>
            <a:ext cx="10695385" cy="274166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US" sz="2400"/>
              <a:t>The </a:t>
            </a:r>
            <a:r>
              <a:rPr lang="en-US" sz="2400" i="1"/>
              <a:t>Smart Mail Cluster</a:t>
            </a:r>
            <a:r>
              <a:rPr lang="en-US" sz="2400"/>
              <a:t> project belongs to the domain of </a:t>
            </a:r>
            <a:r>
              <a:rPr lang="en-US" sz="2400" b="1"/>
              <a:t>Enterprise Communication Management Systems</a:t>
            </a:r>
            <a:r>
              <a:rPr lang="en-US" sz="2400"/>
              <a:t> and </a:t>
            </a:r>
            <a:r>
              <a:rPr lang="en-US" sz="2400" b="1"/>
              <a:t>Intelligent Information Retrieval</a:t>
            </a:r>
            <a:r>
              <a:rPr lang="en-US" sz="2400"/>
              <a:t>. In modern enterprises, email remains one of the most dominant forms of communication, often leading to massive volumes of unstructured data that are difficult to manage manually. </a:t>
            </a:r>
          </a:p>
          <a:p>
            <a:pPr algn="just"/>
            <a:r>
              <a:rPr lang="en-US" sz="2400"/>
              <a:t>This system primarily focuses on improving </a:t>
            </a:r>
            <a:r>
              <a:rPr lang="en-US" sz="2400" b="1"/>
              <a:t>information management, productivity, and collaboration</a:t>
            </a:r>
            <a:r>
              <a:rPr lang="en-US" sz="2400"/>
              <a:t> in organizations that handle large-scale communication data. </a:t>
            </a:r>
            <a:endParaRPr lang="en-IN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189D54-126A-2E6D-0345-8887C1211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367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B5C608-5C39-2A38-0A5F-2126DF660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08B7F-9DAA-4772-D73D-695B446C9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6254" y="0"/>
            <a:ext cx="6592304" cy="1070955"/>
          </a:xfrm>
        </p:spPr>
        <p:txBody>
          <a:bodyPr/>
          <a:lstStyle/>
          <a:p>
            <a:r>
              <a:rPr lang="en-IN"/>
              <a:t>Data structure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61C2E-918A-D8AD-9B02-58DE0DB47D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9935" y="1063416"/>
            <a:ext cx="10520750" cy="5498855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US"/>
          </a:p>
          <a:p>
            <a:endParaRPr lang="en-US" b="1" u="sng"/>
          </a:p>
          <a:p>
            <a:endParaRPr lang="en-US" u="sng"/>
          </a:p>
          <a:p>
            <a:endParaRPr lang="en-IN" b="1" u="sn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99CC9-4CBA-ADA9-95DC-7359B9E5B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3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2180B1E-A57A-3969-B39B-97E0F87F2F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7700204"/>
              </p:ext>
            </p:extLst>
          </p:nvPr>
        </p:nvGraphicFramePr>
        <p:xfrm>
          <a:off x="411061" y="870544"/>
          <a:ext cx="10771464" cy="576072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4169328">
                  <a:extLst>
                    <a:ext uri="{9D8B030D-6E8A-4147-A177-3AD203B41FA5}">
                      <a16:colId xmlns:a16="http://schemas.microsoft.com/office/drawing/2014/main" val="2759154198"/>
                    </a:ext>
                  </a:extLst>
                </a:gridCol>
                <a:gridCol w="6602136">
                  <a:extLst>
                    <a:ext uri="{9D8B030D-6E8A-4147-A177-3AD203B41FA5}">
                      <a16:colId xmlns:a16="http://schemas.microsoft.com/office/drawing/2014/main" val="1857399259"/>
                    </a:ext>
                  </a:extLst>
                </a:gridCol>
              </a:tblGrid>
              <a:tr h="353247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DATA 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WHY CHOOSEN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0634394"/>
                  </a:ext>
                </a:extLst>
              </a:tr>
              <a:tr h="1399912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Directed Weighted Graph(User Graph)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Captures </a:t>
                      </a:r>
                      <a:r>
                        <a:rPr lang="en-US" b="1">
                          <a:solidFill>
                            <a:schemeClr val="bg1"/>
                          </a:solidFill>
                        </a:rPr>
                        <a:t>user-to-user communication patterns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 and frequency.</a:t>
                      </a:r>
                    </a:p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Direction shows </a:t>
                      </a:r>
                      <a:r>
                        <a:rPr lang="en-US" b="1">
                          <a:solidFill>
                            <a:schemeClr val="bg1"/>
                          </a:solidFill>
                        </a:rPr>
                        <a:t>sender to receiver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, weight shows </a:t>
                      </a:r>
                      <a:r>
                        <a:rPr lang="en-US" b="1">
                          <a:solidFill>
                            <a:schemeClr val="bg1"/>
                          </a:solidFill>
                        </a:rPr>
                        <a:t>number of emails exchanged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090247"/>
                  </a:ext>
                </a:extLst>
              </a:tr>
              <a:tr h="1138243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Directed Graph(Thread Graph)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Emails form </a:t>
                      </a:r>
                      <a:r>
                        <a:rPr lang="en-US" b="1">
                          <a:solidFill>
                            <a:schemeClr val="bg1"/>
                          </a:solidFill>
                        </a:rPr>
                        <a:t>hierarchical conversations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 with replies and forwards.</a:t>
                      </a:r>
                    </a:p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A </a:t>
                      </a:r>
                      <a:r>
                        <a:rPr lang="en-US" b="1">
                          <a:solidFill>
                            <a:schemeClr val="bg1"/>
                          </a:solidFill>
                        </a:rPr>
                        <a:t>directed graph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 naturally models </a:t>
                      </a:r>
                      <a:r>
                        <a:rPr lang="en-US" b="1">
                          <a:solidFill>
                            <a:schemeClr val="bg1"/>
                          </a:solidFill>
                        </a:rPr>
                        <a:t>email flow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 from parent to child emails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7786507"/>
                  </a:ext>
                </a:extLst>
              </a:tr>
              <a:tr h="1151325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Trie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Stores words from email subjects and content so we can </a:t>
                      </a:r>
                      <a:r>
                        <a:rPr lang="en-US" b="1">
                          <a:solidFill>
                            <a:schemeClr val="bg1"/>
                          </a:solidFill>
                        </a:rPr>
                        <a:t>quickly check  a word exists in how many emails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Each node keeps </a:t>
                      </a:r>
                      <a:r>
                        <a:rPr lang="en-US" b="1">
                          <a:solidFill>
                            <a:schemeClr val="bg1"/>
                          </a:solidFill>
                        </a:rPr>
                        <a:t>email IDs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 where the word appears, making topic grouping easy.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583397"/>
                  </a:ext>
                </a:extLst>
              </a:tr>
              <a:tr h="614913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Disjoint Set / Union-Find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Combines emails that belong to </a:t>
                      </a:r>
                      <a:r>
                        <a:rPr lang="en-US" b="1">
                          <a:solidFill>
                            <a:schemeClr val="bg1"/>
                          </a:solidFill>
                        </a:rPr>
                        <a:t>same or related topics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 efficiently.</a:t>
                      </a:r>
                      <a:endParaRPr lang="en-IN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294990"/>
                  </a:ext>
                </a:extLst>
              </a:tr>
              <a:tr h="876577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Hash map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Large email datasets require </a:t>
                      </a:r>
                      <a:r>
                        <a:rPr lang="en-US" b="1">
                          <a:solidFill>
                            <a:schemeClr val="bg1"/>
                          </a:solidFill>
                        </a:rPr>
                        <a:t>instant access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r>
                        <a:rPr lang="en-US">
                          <a:solidFill>
                            <a:schemeClr val="bg1"/>
                          </a:solidFill>
                        </a:rPr>
                        <a:t>Allows retrieval by </a:t>
                      </a:r>
                      <a:r>
                        <a:rPr lang="en-US" b="1">
                          <a:solidFill>
                            <a:schemeClr val="bg1"/>
                          </a:solidFill>
                        </a:rPr>
                        <a:t>ID 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in constant time.</a:t>
                      </a:r>
                    </a:p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9965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4126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462CB-EF9A-FCE9-9C9B-E830371D1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F05C9-44E4-E08E-725D-F9060E3EC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240" y="295729"/>
            <a:ext cx="8590327" cy="1070955"/>
          </a:xfrm>
        </p:spPr>
        <p:txBody>
          <a:bodyPr/>
          <a:lstStyle/>
          <a:p>
            <a:r>
              <a:rPr lang="en-IN">
                <a:latin typeface="Biome"/>
                <a:cs typeface="Times New Roman"/>
              </a:rPr>
              <a:t>Operations &amp; Time Complexities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EF5A5-D069-47BB-DE99-BAC803EC0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100" y="1063416"/>
            <a:ext cx="10520750" cy="56388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000" b="1" u="sng">
                <a:solidFill>
                  <a:schemeClr val="bg1"/>
                </a:solidFill>
              </a:rPr>
              <a:t>SEND EMAIL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/>
              <a:t>Creates a new email in the system.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/>
              <a:t>Adds a </a:t>
            </a:r>
            <a:r>
              <a:rPr lang="en-US" sz="2000" b="1"/>
              <a:t>directed edge</a:t>
            </a:r>
            <a:r>
              <a:rPr lang="en-US" sz="2000"/>
              <a:t> in the </a:t>
            </a:r>
            <a:r>
              <a:rPr lang="en-US" sz="2000" b="1"/>
              <a:t>user graph</a:t>
            </a:r>
            <a:r>
              <a:rPr lang="en-US" sz="2000"/>
              <a:t> from sender to receiver.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/>
              <a:t>Stores the email in </a:t>
            </a:r>
            <a:r>
              <a:rPr lang="en-US" err="1"/>
              <a:t>emailStore</a:t>
            </a:r>
            <a:r>
              <a:rPr lang="en-US" sz="2000"/>
              <a:t> for quick lookup.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Time complexity-O(n)</a:t>
            </a:r>
          </a:p>
          <a:p>
            <a:pPr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u="sng">
                <a:solidFill>
                  <a:schemeClr val="bg1"/>
                </a:solidFill>
              </a:rPr>
              <a:t>REPLY EMAIL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/>
              <a:t>Sends a </a:t>
            </a:r>
            <a:r>
              <a:rPr lang="en-US" sz="2000" b="1"/>
              <a:t>reply</a:t>
            </a:r>
            <a:r>
              <a:rPr lang="en-US" sz="2000"/>
              <a:t> to an existing email.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/>
              <a:t>Adds a directed edge in the </a:t>
            </a:r>
            <a:r>
              <a:rPr lang="en-US" sz="2000" b="1"/>
              <a:t>user graph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/>
              <a:t>Creates a new </a:t>
            </a:r>
            <a:r>
              <a:rPr lang="en-US" sz="2000" b="1"/>
              <a:t>Reply Edge</a:t>
            </a:r>
            <a:r>
              <a:rPr lang="en-US" sz="2000"/>
              <a:t> in the thread graph connected to the original email.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/>
              <a:t>Stores the email in </a:t>
            </a:r>
            <a:r>
              <a:rPr lang="en-US" sz="2000" err="1"/>
              <a:t>emailStore</a:t>
            </a:r>
            <a:r>
              <a:rPr lang="en-US" sz="2000"/>
              <a:t> for quick lookup.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Time complexity-O(n)</a:t>
            </a:r>
            <a:endParaRPr lang="en-IN" sz="200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1BF6DB-97A5-6C1C-0753-757FEE87C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26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9046D8-FC9B-6DE8-2324-BBF14C275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A72788-2092-359E-67F6-6F7F0B3D87DE}"/>
              </a:ext>
            </a:extLst>
          </p:cNvPr>
          <p:cNvSpPr txBox="1"/>
          <p:nvPr/>
        </p:nvSpPr>
        <p:spPr>
          <a:xfrm>
            <a:off x="343948" y="279462"/>
            <a:ext cx="1033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err="1">
                <a:solidFill>
                  <a:schemeClr val="bg1"/>
                </a:solidFill>
              </a:rPr>
              <a:t>ForwardEmail</a:t>
            </a:r>
            <a:endParaRPr lang="en-IN" b="1" u="sng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5DDBA9-484D-8F71-7659-8531E839F7F3}"/>
              </a:ext>
            </a:extLst>
          </p:cNvPr>
          <p:cNvSpPr txBox="1"/>
          <p:nvPr/>
        </p:nvSpPr>
        <p:spPr>
          <a:xfrm>
            <a:off x="343948" y="549125"/>
            <a:ext cx="10863744" cy="6410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Forwards an existing email to another user.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Adds a directed edge in the </a:t>
            </a:r>
            <a:r>
              <a:rPr lang="en-US" sz="1600" b="1">
                <a:solidFill>
                  <a:schemeClr val="bg1"/>
                </a:solidFill>
              </a:rPr>
              <a:t>user graph</a:t>
            </a:r>
            <a:r>
              <a:rPr lang="en-US" sz="160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Creates a new </a:t>
            </a:r>
            <a:r>
              <a:rPr lang="en-US" sz="1600" b="1">
                <a:solidFill>
                  <a:schemeClr val="bg1"/>
                </a:solidFill>
              </a:rPr>
              <a:t>forwarded node</a:t>
            </a:r>
            <a:r>
              <a:rPr lang="en-US" sz="1600">
                <a:solidFill>
                  <a:schemeClr val="bg1"/>
                </a:solidFill>
              </a:rPr>
              <a:t> in the thread graph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Stores the email in </a:t>
            </a:r>
            <a:r>
              <a:rPr lang="en-US" sz="1600" err="1">
                <a:solidFill>
                  <a:schemeClr val="bg1"/>
                </a:solidFill>
              </a:rPr>
              <a:t>emailStore</a:t>
            </a:r>
            <a:r>
              <a:rPr lang="en-US" sz="1600">
                <a:solidFill>
                  <a:schemeClr val="bg1"/>
                </a:solidFill>
              </a:rPr>
              <a:t> for quick lookup.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Time complexity-O(n)</a:t>
            </a:r>
          </a:p>
          <a:p>
            <a:pPr>
              <a:lnSpc>
                <a:spcPct val="150000"/>
              </a:lnSpc>
            </a:pPr>
            <a:r>
              <a:rPr lang="en-US" sz="1600" b="1" u="sng">
                <a:solidFill>
                  <a:schemeClr val="bg1"/>
                </a:solidFill>
              </a:rPr>
              <a:t>View Thread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Displays all emails in a </a:t>
            </a:r>
            <a:r>
              <a:rPr lang="en-US" sz="1600" b="1">
                <a:solidFill>
                  <a:schemeClr val="bg1"/>
                </a:solidFill>
              </a:rPr>
              <a:t>conversation thread</a:t>
            </a:r>
            <a:r>
              <a:rPr lang="en-US" sz="1600">
                <a:solidFill>
                  <a:schemeClr val="bg1"/>
                </a:solidFill>
              </a:rPr>
              <a:t> starting from a given email.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Traverses the </a:t>
            </a:r>
            <a:r>
              <a:rPr lang="en-US" sz="1600" b="1">
                <a:solidFill>
                  <a:schemeClr val="bg1"/>
                </a:solidFill>
              </a:rPr>
              <a:t>thread graph</a:t>
            </a:r>
            <a:r>
              <a:rPr lang="en-US" sz="1600">
                <a:solidFill>
                  <a:schemeClr val="bg1"/>
                </a:solidFill>
              </a:rPr>
              <a:t> to show replies and forwards in proper order.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>
                <a:solidFill>
                  <a:schemeClr val="bg1"/>
                </a:solidFill>
              </a:rPr>
              <a:t>BFS</a:t>
            </a:r>
            <a:r>
              <a:rPr lang="en-US" sz="1600">
                <a:solidFill>
                  <a:schemeClr val="bg1"/>
                </a:solidFill>
              </a:rPr>
              <a:t> to traverse the thread graph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Time complexity-O(V+E)</a:t>
            </a:r>
          </a:p>
          <a:p>
            <a:pPr>
              <a:lnSpc>
                <a:spcPct val="150000"/>
              </a:lnSpc>
            </a:pPr>
            <a:r>
              <a:rPr lang="en-US" sz="1600" b="1" u="sng">
                <a:solidFill>
                  <a:schemeClr val="bg1"/>
                </a:solidFill>
              </a:rPr>
              <a:t>VIEW CLUSTER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Displays groups of related emails based on shared keywords in the subject and body.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Helps users see which emails belong to the same topic or discussion.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View Cluster shows groups of emails with similar content using Trie and Disjoint Set, making topic-based grouping fast and scalable.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</a:rPr>
              <a:t>Time complexity-</a:t>
            </a:r>
            <a:r>
              <a:rPr lang="pt-BR" sz="1600">
                <a:solidFill>
                  <a:schemeClr val="bg1"/>
                </a:solidFill>
              </a:rPr>
              <a:t>O(E∗T∗L+W∗E^2),</a:t>
            </a:r>
            <a:r>
              <a:rPr lang="en-US" sz="1600" b="1">
                <a:solidFill>
                  <a:schemeClr val="bg1"/>
                </a:solidFill>
              </a:rPr>
              <a:t> E</a:t>
            </a:r>
            <a:r>
              <a:rPr lang="en-US" sz="1600">
                <a:solidFill>
                  <a:schemeClr val="bg1"/>
                </a:solidFill>
              </a:rPr>
              <a:t> = number of emails, </a:t>
            </a:r>
            <a:r>
              <a:rPr lang="en-US" sz="1600" b="1">
                <a:solidFill>
                  <a:schemeClr val="bg1"/>
                </a:solidFill>
              </a:rPr>
              <a:t>T</a:t>
            </a:r>
            <a:r>
              <a:rPr lang="en-US" sz="1600">
                <a:solidFill>
                  <a:schemeClr val="bg1"/>
                </a:solidFill>
              </a:rPr>
              <a:t> = maximum tokens per email, </a:t>
            </a:r>
            <a:r>
              <a:rPr lang="en-US" sz="1600" b="1">
                <a:solidFill>
                  <a:schemeClr val="bg1"/>
                </a:solidFill>
              </a:rPr>
              <a:t>L</a:t>
            </a:r>
            <a:r>
              <a:rPr lang="en-US" sz="1600">
                <a:solidFill>
                  <a:schemeClr val="bg1"/>
                </a:solidFill>
              </a:rPr>
              <a:t> = maximum length of a token,</a:t>
            </a:r>
            <a:r>
              <a:rPr lang="en-US" sz="1600" b="1"/>
              <a:t> </a:t>
            </a:r>
            <a:r>
              <a:rPr lang="en-US" sz="1600" b="1">
                <a:solidFill>
                  <a:schemeClr val="bg1"/>
                </a:solidFill>
              </a:rPr>
              <a:t>W</a:t>
            </a:r>
            <a:r>
              <a:rPr lang="en-US" sz="1600">
                <a:solidFill>
                  <a:schemeClr val="bg1"/>
                </a:solidFill>
              </a:rPr>
              <a:t> = number of distinct words in the Trie</a:t>
            </a:r>
            <a:endParaRPr lang="en-IN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930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DA5270-1AAA-C89B-25EE-D2CF6A0ED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7A31C7-EA4E-48B9-0DDD-72CCEC21D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43EEF18-0812-363B-2018-A2FD92388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86" y="123490"/>
            <a:ext cx="10225089" cy="1251585"/>
          </a:xfrm>
        </p:spPr>
        <p:txBody>
          <a:bodyPr/>
          <a:lstStyle/>
          <a:p>
            <a:r>
              <a:rPr lang="en-IN"/>
              <a:t>BFS ALGORITHM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3B8CC1B-84C7-0427-3AEF-669C9CFCDE34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427475" y="1014092"/>
            <a:ext cx="1032846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BFS is a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graph traversal algorithm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that explores nodes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level by level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starting from a given node.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It uses a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queue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to keep track of nodes to visit next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22E654-5BAC-AAC3-9923-5A5E81062A03}"/>
              </a:ext>
            </a:extLst>
          </p:cNvPr>
          <p:cNvSpPr txBox="1"/>
          <p:nvPr/>
        </p:nvSpPr>
        <p:spPr>
          <a:xfrm>
            <a:off x="553673" y="1753299"/>
            <a:ext cx="1010873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>
                <a:solidFill>
                  <a:schemeClr val="bg1"/>
                </a:solidFill>
              </a:rPr>
              <a:t>1.)</a:t>
            </a:r>
            <a:r>
              <a:rPr lang="en-US">
                <a:solidFill>
                  <a:schemeClr val="bg1"/>
                </a:solidFill>
              </a:rPr>
              <a:t> Start from the </a:t>
            </a:r>
            <a:r>
              <a:rPr lang="en-US" b="1">
                <a:solidFill>
                  <a:schemeClr val="bg1"/>
                </a:solidFill>
              </a:rPr>
              <a:t>root email</a:t>
            </a:r>
            <a:r>
              <a:rPr lang="en-US">
                <a:solidFill>
                  <a:schemeClr val="bg1"/>
                </a:solidFill>
              </a:rPr>
              <a:t> of a thread (original email).</a:t>
            </a:r>
          </a:p>
          <a:p>
            <a:r>
              <a:rPr lang="en-US">
                <a:solidFill>
                  <a:schemeClr val="bg1"/>
                </a:solidFill>
              </a:rPr>
              <a:t>2.)Enqueue the root and mark it as </a:t>
            </a:r>
            <a:r>
              <a:rPr lang="en-US" b="1">
                <a:solidFill>
                  <a:schemeClr val="bg1"/>
                </a:solidFill>
              </a:rPr>
              <a:t>visited</a:t>
            </a:r>
          </a:p>
          <a:p>
            <a:r>
              <a:rPr lang="en-US">
                <a:solidFill>
                  <a:schemeClr val="bg1"/>
                </a:solidFill>
              </a:rPr>
              <a:t>3.)Repeatedly:</a:t>
            </a:r>
          </a:p>
          <a:p>
            <a:r>
              <a:rPr lang="en-US">
                <a:solidFill>
                  <a:schemeClr val="bg1"/>
                </a:solidFill>
              </a:rPr>
              <a:t>         Dequeue a node (email)</a:t>
            </a:r>
          </a:p>
          <a:p>
            <a:r>
              <a:rPr lang="en-US">
                <a:solidFill>
                  <a:schemeClr val="bg1"/>
                </a:solidFill>
              </a:rPr>
              <a:t>         Process it (view content)</a:t>
            </a:r>
          </a:p>
          <a:p>
            <a:r>
              <a:rPr lang="en-US">
                <a:solidFill>
                  <a:schemeClr val="bg1"/>
                </a:solidFill>
              </a:rPr>
              <a:t>         Enqueue all </a:t>
            </a:r>
            <a:r>
              <a:rPr lang="en-US" b="1">
                <a:solidFill>
                  <a:schemeClr val="bg1"/>
                </a:solidFill>
              </a:rPr>
              <a:t>unvisited children</a:t>
            </a:r>
            <a:r>
              <a:rPr lang="en-US">
                <a:solidFill>
                  <a:schemeClr val="bg1"/>
                </a:solidFill>
              </a:rPr>
              <a:t> (replies/forwards)</a:t>
            </a: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</a:rPr>
              <a:t>Ensures </a:t>
            </a:r>
            <a:r>
              <a:rPr lang="en-US" b="1">
                <a:solidFill>
                  <a:schemeClr val="bg1"/>
                </a:solidFill>
              </a:rPr>
              <a:t>emails are displayed in the correct conversation order</a:t>
            </a:r>
            <a:r>
              <a:rPr lang="en-US">
                <a:solidFill>
                  <a:schemeClr val="bg1"/>
                </a:solidFill>
              </a:rPr>
              <a:t>.</a:t>
            </a:r>
          </a:p>
          <a:p>
            <a:r>
              <a:rPr lang="en-US">
                <a:solidFill>
                  <a:schemeClr val="bg1"/>
                </a:solidFill>
              </a:rPr>
              <a:t>Efficient for </a:t>
            </a:r>
            <a:r>
              <a:rPr lang="en-US" b="1">
                <a:solidFill>
                  <a:schemeClr val="bg1"/>
                </a:solidFill>
              </a:rPr>
              <a:t>traversing thread graphs</a:t>
            </a:r>
            <a:r>
              <a:rPr lang="en-US">
                <a:solidFill>
                  <a:schemeClr val="bg1"/>
                </a:solidFill>
              </a:rPr>
              <a:t>, which can have multiple replies and forwards.</a:t>
            </a:r>
          </a:p>
          <a:p>
            <a:r>
              <a:rPr lang="en-US">
                <a:solidFill>
                  <a:schemeClr val="bg1"/>
                </a:solidFill>
              </a:rPr>
              <a:t>Guarantees </a:t>
            </a:r>
            <a:r>
              <a:rPr lang="en-US" b="1">
                <a:solidFill>
                  <a:schemeClr val="bg1"/>
                </a:solidFill>
              </a:rPr>
              <a:t>all connected emails in a thread are visited once</a:t>
            </a:r>
            <a:r>
              <a:rPr lang="en-US">
                <a:solidFill>
                  <a:schemeClr val="bg1"/>
                </a:solidFill>
              </a:rPr>
              <a:t>.</a:t>
            </a: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en-US" b="1">
                <a:solidFill>
                  <a:schemeClr val="bg1"/>
                </a:solidFill>
              </a:rPr>
              <a:t>Time Complexity:</a:t>
            </a:r>
            <a:endParaRPr lang="en-US">
              <a:solidFill>
                <a:schemeClr val="bg1"/>
              </a:solidFill>
            </a:endParaRPr>
          </a:p>
          <a:p>
            <a:r>
              <a:rPr lang="en-US" b="1">
                <a:solidFill>
                  <a:schemeClr val="bg1"/>
                </a:solidFill>
              </a:rPr>
              <a:t>O(V + E)</a:t>
            </a:r>
            <a:endParaRPr lang="en-US">
              <a:solidFill>
                <a:schemeClr val="bg1"/>
              </a:solidFill>
            </a:endParaRPr>
          </a:p>
          <a:p>
            <a:pPr lvl="1"/>
            <a:r>
              <a:rPr lang="en-US">
                <a:solidFill>
                  <a:schemeClr val="bg1"/>
                </a:solidFill>
              </a:rPr>
              <a:t>V = number of emails in the thread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E = number of reply/forward edges</a:t>
            </a:r>
          </a:p>
          <a:p>
            <a:endParaRPr lang="en-US"/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1098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7A9A2-A5F4-1AC7-7CD7-F352675F2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517" y="653148"/>
            <a:ext cx="10266277" cy="582262"/>
          </a:xfrm>
        </p:spPr>
        <p:txBody>
          <a:bodyPr/>
          <a:lstStyle/>
          <a:p>
            <a:r>
              <a:rPr lang="en-IN" sz="3200">
                <a:solidFill>
                  <a:srgbClr val="000000"/>
                </a:solidFill>
                <a:latin typeface="Biome"/>
                <a:cs typeface="Biome"/>
              </a:rPr>
              <a:t>Performance Table</a:t>
            </a:r>
            <a:endParaRPr lang="en-US">
              <a:latin typeface="Biome"/>
              <a:cs typeface="Biome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4807E6-69FC-C199-85AE-0EC22FE29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7</a:t>
            </a:fld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23F419F-C9FD-1189-E5C9-6AFF3E1C1D2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65689792"/>
              </p:ext>
            </p:extLst>
          </p:nvPr>
        </p:nvGraphicFramePr>
        <p:xfrm>
          <a:off x="616323" y="1781735"/>
          <a:ext cx="10286625" cy="4622148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587500">
                  <a:extLst>
                    <a:ext uri="{9D8B030D-6E8A-4147-A177-3AD203B41FA5}">
                      <a16:colId xmlns:a16="http://schemas.microsoft.com/office/drawing/2014/main" val="420747744"/>
                    </a:ext>
                  </a:extLst>
                </a:gridCol>
                <a:gridCol w="1841375">
                  <a:extLst>
                    <a:ext uri="{9D8B030D-6E8A-4147-A177-3AD203B41FA5}">
                      <a16:colId xmlns:a16="http://schemas.microsoft.com/office/drawing/2014/main" val="3263825365"/>
                    </a:ext>
                  </a:extLst>
                </a:gridCol>
                <a:gridCol w="1714437">
                  <a:extLst>
                    <a:ext uri="{9D8B030D-6E8A-4147-A177-3AD203B41FA5}">
                      <a16:colId xmlns:a16="http://schemas.microsoft.com/office/drawing/2014/main" val="169585553"/>
                    </a:ext>
                  </a:extLst>
                </a:gridCol>
                <a:gridCol w="1874761">
                  <a:extLst>
                    <a:ext uri="{9D8B030D-6E8A-4147-A177-3AD203B41FA5}">
                      <a16:colId xmlns:a16="http://schemas.microsoft.com/office/drawing/2014/main" val="1366541208"/>
                    </a:ext>
                  </a:extLst>
                </a:gridCol>
                <a:gridCol w="1554115">
                  <a:extLst>
                    <a:ext uri="{9D8B030D-6E8A-4147-A177-3AD203B41FA5}">
                      <a16:colId xmlns:a16="http://schemas.microsoft.com/office/drawing/2014/main" val="2103585534"/>
                    </a:ext>
                  </a:extLst>
                </a:gridCol>
                <a:gridCol w="1714437">
                  <a:extLst>
                    <a:ext uri="{9D8B030D-6E8A-4147-A177-3AD203B41FA5}">
                      <a16:colId xmlns:a16="http://schemas.microsoft.com/office/drawing/2014/main" val="2143346487"/>
                    </a:ext>
                  </a:extLst>
                </a:gridCol>
              </a:tblGrid>
              <a:tr h="770358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entury Gothic"/>
                        </a:rPr>
                        <a:t>Input size</a:t>
                      </a:r>
                    </a:p>
                    <a:p>
                      <a:pPr lvl="0" algn="ctr">
                        <a:buNone/>
                      </a:pPr>
                      <a:endParaRPr lang="en-US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Send Email</a:t>
                      </a:r>
                    </a:p>
                    <a:p>
                      <a:pPr lvl="0" algn="ctr"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(ms)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Reply Email</a:t>
                      </a:r>
                    </a:p>
                    <a:p>
                      <a:pPr lvl="0" algn="ctr"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(ms)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entury Gothic"/>
                        </a:rPr>
                        <a:t>Forward Email</a:t>
                      </a:r>
                    </a:p>
                    <a:p>
                      <a:pPr lvl="0" algn="ctr"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(ms)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entury Gothic"/>
                        </a:rPr>
                        <a:t>View Thread</a:t>
                      </a:r>
                    </a:p>
                    <a:p>
                      <a:pPr lvl="0" algn="ctr">
                        <a:buNone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(ms)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entury Gothic"/>
                        </a:rPr>
                        <a:t>Clustering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1" i="0" u="none" strike="noStrike" baseline="0" noProof="0">
                          <a:solidFill>
                            <a:srgbClr val="000000"/>
                          </a:solidFill>
                          <a:latin typeface="Century Gothic"/>
                        </a:rPr>
                        <a:t>(ms)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716142"/>
                  </a:ext>
                </a:extLst>
              </a:tr>
              <a:tr h="770358"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0.000205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0.000090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0.079543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82047"/>
                  </a:ext>
                </a:extLst>
              </a:tr>
              <a:tr h="77035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20000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0.000149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0.000099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0.000050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0.163023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2906481"/>
                  </a:ext>
                </a:extLst>
              </a:tr>
              <a:tr h="77035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30000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0.000099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0.000066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0.000033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0.256761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7701616"/>
                  </a:ext>
                </a:extLst>
              </a:tr>
              <a:tr h="77035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40000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0.000175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0.000075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0.361385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334206"/>
                  </a:ext>
                </a:extLst>
              </a:tr>
              <a:tr h="77035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50000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0.000190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0.000099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0.000060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0.000020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0.486096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114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0709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BA924-6336-15E6-F017-7CAB87517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50665-8884-3D9D-98A4-68D71253F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0828" y="-1378"/>
            <a:ext cx="4545624" cy="1062096"/>
          </a:xfrm>
        </p:spPr>
        <p:txBody>
          <a:bodyPr/>
          <a:lstStyle/>
          <a:p>
            <a:r>
              <a:rPr lang="en-US">
                <a:cs typeface="Biome"/>
              </a:rPr>
              <a:t>Time Complexity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59E8DE-B1DE-A139-5A59-ADCFBA0E4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3C5D5E5-2117-1787-B8A0-446E62C3AB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8715" y="691591"/>
            <a:ext cx="5114925" cy="2900492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F9B11A1-0C1A-1131-2498-F27F763FE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9496" y="691591"/>
            <a:ext cx="5114924" cy="29004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7B28445-44CE-B5EC-EDE7-CB796917B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4437" y="3700463"/>
            <a:ext cx="4691890" cy="290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673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F8018-9EF0-7F3B-ED2F-86619EEF6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5082" y="0"/>
            <a:ext cx="7836117" cy="1251585"/>
          </a:xfrm>
        </p:spPr>
        <p:txBody>
          <a:bodyPr/>
          <a:lstStyle/>
          <a:p>
            <a:r>
              <a:rPr lang="en-IN">
                <a:cs typeface="Biome"/>
              </a:rPr>
              <a:t> Time </a:t>
            </a:r>
            <a:r>
              <a:rPr lang="en-IN" err="1">
                <a:cs typeface="Biome"/>
              </a:rPr>
              <a:t>COMPLEXity</a:t>
            </a:r>
            <a:endParaRPr lang="en-IN">
              <a:cs typeface="Biome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25E66-4BE5-8885-6FE9-EF89E609F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4A5100B-F232-A255-AC5F-9D114A90E2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9532" y="949025"/>
            <a:ext cx="5208474" cy="2663655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1F6535-881A-6100-E821-1D8B10730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1243" y="949026"/>
            <a:ext cx="5200650" cy="26543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C9E092D-AA54-2BAF-0B89-ED9DD53052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4537" y="3759200"/>
            <a:ext cx="8162925" cy="278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8848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68">
      <a:majorFont>
        <a:latin typeface="Biome"/>
        <a:ea typeface=""/>
        <a:cs typeface=""/>
      </a:majorFont>
      <a:minorFont>
        <a:latin typeface="Century Gothic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148557_Win32_SL_V13" id="{568E52B1-822A-41EB-BE6D-702A4C4585E5}" vid="{557526E6-88EA-4959-A9E8-5DE4B22F20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7B9EABA-A22D-431D-A3B4-13E54F6F2FC2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CC1865C7-9EE7-4714-A46D-39557B785C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C8CCD9-F6FE-4B38-9404-AB5214214621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868</Words>
  <Application>Microsoft Office PowerPoint</Application>
  <PresentationFormat>Widescreen</PresentationFormat>
  <Paragraphs>143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Biome</vt:lpstr>
      <vt:lpstr>Calibri</vt:lpstr>
      <vt:lpstr>Century Gothic</vt:lpstr>
      <vt:lpstr>Wingdings 3</vt:lpstr>
      <vt:lpstr>Ion</vt:lpstr>
      <vt:lpstr>Smart Mail Cluster</vt:lpstr>
      <vt:lpstr>Application Domain :</vt:lpstr>
      <vt:lpstr>Data structure DETAILS</vt:lpstr>
      <vt:lpstr>Operations &amp; Time Complexities</vt:lpstr>
      <vt:lpstr>PowerPoint Presentation</vt:lpstr>
      <vt:lpstr>BFS ALGORITHM</vt:lpstr>
      <vt:lpstr>Performance Table</vt:lpstr>
      <vt:lpstr>Time Complexity</vt:lpstr>
      <vt:lpstr> Time COMPLEXity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QUARTERLY​ REVIEW</dc:title>
  <dc:creator>Ramkumar K R</dc:creator>
  <cp:lastModifiedBy>Kiruthikpranav T</cp:lastModifiedBy>
  <cp:revision>6</cp:revision>
  <dcterms:created xsi:type="dcterms:W3CDTF">2024-01-28T19:44:07Z</dcterms:created>
  <dcterms:modified xsi:type="dcterms:W3CDTF">2025-10-10T03:30:09Z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